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20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21c0a55d6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21c0a55d6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21c0a55d6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21c0a55d6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21c0a55d62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21c0a55d62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21c0a55d62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21c0a55d6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22ba4edf3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22ba4edf3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22ba4edf37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22ba4edf3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22ba4edf37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22ba4edf37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22ba4edf37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22ba4edf37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22ba4edf37_1_5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22ba4edf37_1_5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21c8a608c2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21c8a608c2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1e757787ba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1e757787ba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21c0a55d62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21c0a55d62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22ba4edf37_1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22ba4edf37_1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22ba4edf37_1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22ba4edf37_1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22ba4edf37_1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22ba4edf37_1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22ba4edf37_4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22ba4edf37_4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21c0a55d6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21c0a55d6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244925f89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244925f89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21c0a55d6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21c0a55d6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7"/>
              <a:t>Ryan Hurley, Aaron Saylor, Brendon Carter, Ryan Foster, Michael Gibson, John Keller, Tyler Justice</a:t>
            </a:r>
            <a:endParaRPr/>
          </a:p>
        </p:txBody>
      </p:sp>
      <p:pic>
        <p:nvPicPr>
          <p:cNvPr id="135" name="Google Shape;135;p13"/>
          <p:cNvPicPr preferRelativeResize="0"/>
          <p:nvPr/>
        </p:nvPicPr>
        <p:blipFill rotWithShape="1">
          <a:blip r:embed="rId3">
            <a:alphaModFix/>
          </a:blip>
          <a:srcRect b="34034" l="0" r="0" t="31880"/>
          <a:stretch/>
        </p:blipFill>
        <p:spPr>
          <a:xfrm>
            <a:off x="3537150" y="1155300"/>
            <a:ext cx="5092975" cy="1736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36" name="Google Shape;13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450" y="3073675"/>
            <a:ext cx="2176625" cy="1898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6688" y="152400"/>
            <a:ext cx="52106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419601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0850" y="152400"/>
            <a:ext cx="4345402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2283" y="0"/>
            <a:ext cx="5819433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303734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8534" y="152400"/>
            <a:ext cx="4375094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6"/>
          <p:cNvSpPr txBox="1"/>
          <p:nvPr>
            <p:ph type="title"/>
          </p:nvPr>
        </p:nvSpPr>
        <p:spPr>
          <a:xfrm>
            <a:off x="1297500" y="5601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/>
              <a:t>Feasibility Overview</a:t>
            </a:r>
            <a:endParaRPr b="1" sz="3300"/>
          </a:p>
        </p:txBody>
      </p:sp>
      <p:sp>
        <p:nvSpPr>
          <p:cNvPr id="214" name="Google Shape;214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" sz="2700"/>
              <a:t>Technical Feasibility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" sz="2700"/>
              <a:t>Operational Feasibility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" sz="2700"/>
              <a:t>Economic Feasibility</a:t>
            </a:r>
            <a:endParaRPr sz="2700"/>
          </a:p>
        </p:txBody>
      </p: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 txBox="1"/>
          <p:nvPr>
            <p:ph type="title"/>
          </p:nvPr>
        </p:nvSpPr>
        <p:spPr>
          <a:xfrm>
            <a:off x="1297500" y="393750"/>
            <a:ext cx="74898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/>
              <a:t>Technical and Operational Feasibility</a:t>
            </a:r>
            <a:endParaRPr b="1" sz="3200"/>
          </a:p>
        </p:txBody>
      </p:sp>
      <p:sp>
        <p:nvSpPr>
          <p:cNvPr id="220" name="Google Shape;220;p27"/>
          <p:cNvSpPr txBox="1"/>
          <p:nvPr/>
        </p:nvSpPr>
        <p:spPr>
          <a:xfrm>
            <a:off x="1297500" y="1307850"/>
            <a:ext cx="25395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TECHNICAL</a:t>
            </a:r>
            <a:endParaRPr sz="20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ato"/>
              <a:buChar char="-"/>
            </a:pP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Hardware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ato"/>
              <a:buChar char="-"/>
            </a:pP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Software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1" name="Google Shape;221;p27"/>
          <p:cNvSpPr txBox="1"/>
          <p:nvPr/>
        </p:nvSpPr>
        <p:spPr>
          <a:xfrm>
            <a:off x="5437950" y="1307850"/>
            <a:ext cx="28986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OPERATIONAL</a:t>
            </a:r>
            <a:endParaRPr sz="20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ato"/>
              <a:buChar char="-"/>
            </a:pP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Training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ato"/>
              <a:buChar char="-"/>
            </a:pP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Implementation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2" name="Google Shape;22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5650" y="2445074"/>
            <a:ext cx="3432681" cy="22884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8"/>
          <p:cNvSpPr txBox="1"/>
          <p:nvPr>
            <p:ph type="title"/>
          </p:nvPr>
        </p:nvSpPr>
        <p:spPr>
          <a:xfrm>
            <a:off x="1297500" y="3828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/>
              <a:t>Economic Feasibility</a:t>
            </a:r>
            <a:endParaRPr b="1" sz="3200"/>
          </a:p>
        </p:txBody>
      </p:sp>
      <p:sp>
        <p:nvSpPr>
          <p:cNvPr id="228" name="Google Shape;228;p28"/>
          <p:cNvSpPr txBox="1"/>
          <p:nvPr>
            <p:ph idx="1" type="body"/>
          </p:nvPr>
        </p:nvSpPr>
        <p:spPr>
          <a:xfrm>
            <a:off x="1442400" y="1567550"/>
            <a:ext cx="2067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Average Donation: $19/month/individual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45% of Donors give monthly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50 total Individual Donors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23 Guaranteed Donors/month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23 Donors * $19.00 * 12 months = $5,244.00 annually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8"/>
          <p:cNvSpPr txBox="1"/>
          <p:nvPr>
            <p:ph idx="1" type="body"/>
          </p:nvPr>
        </p:nvSpPr>
        <p:spPr>
          <a:xfrm>
            <a:off x="3783000" y="1567550"/>
            <a:ext cx="2067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50"/>
              <a:t>Expense Ratio &lt;= 35%</a:t>
            </a:r>
            <a:endParaRPr sz="33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350"/>
              <a:t>3 Events for the year =</a:t>
            </a:r>
            <a:endParaRPr sz="33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350"/>
              <a:t>Target $2,500/ event</a:t>
            </a:r>
            <a:endParaRPr sz="33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350"/>
              <a:t>ER = 35%</a:t>
            </a:r>
            <a:endParaRPr sz="33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350"/>
              <a:t>$2,500(0.35) = $875</a:t>
            </a:r>
            <a:endParaRPr sz="33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350"/>
              <a:t>$2,500 - $875 = $1,625</a:t>
            </a:r>
            <a:endParaRPr sz="33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350"/>
              <a:t>$1,625 * 3 Events = $4,875</a:t>
            </a:r>
            <a:endParaRPr sz="335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8"/>
          <p:cNvSpPr txBox="1"/>
          <p:nvPr>
            <p:ph idx="1" type="body"/>
          </p:nvPr>
        </p:nvSpPr>
        <p:spPr>
          <a:xfrm>
            <a:off x="6123600" y="1567550"/>
            <a:ext cx="2067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2019, 98% of grant seekers who submitted 6 grant applications or more received at least one award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16.67% success rate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Average award to organizations with assets &lt; $1,000,000 is $6,000/grant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8"/>
          <p:cNvSpPr txBox="1"/>
          <p:nvPr/>
        </p:nvSpPr>
        <p:spPr>
          <a:xfrm>
            <a:off x="1442400" y="1155100"/>
            <a:ext cx="2067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1. Donations: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28"/>
          <p:cNvSpPr txBox="1"/>
          <p:nvPr/>
        </p:nvSpPr>
        <p:spPr>
          <a:xfrm>
            <a:off x="3783000" y="1155100"/>
            <a:ext cx="2067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2. Fundraising: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3" name="Google Shape;233;p28"/>
          <p:cNvSpPr txBox="1"/>
          <p:nvPr/>
        </p:nvSpPr>
        <p:spPr>
          <a:xfrm>
            <a:off x="6123600" y="1155100"/>
            <a:ext cx="2067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3. Grants: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100"/>
                                        <p:tgtEl>
                                          <p:spTgt spid="2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/>
              <a:t>Economic Feasibility</a:t>
            </a:r>
            <a:endParaRPr b="1" sz="3200"/>
          </a:p>
        </p:txBody>
      </p:sp>
      <p:sp>
        <p:nvSpPr>
          <p:cNvPr id="239" name="Google Shape;239;p29"/>
          <p:cNvSpPr txBox="1"/>
          <p:nvPr>
            <p:ph idx="1" type="body"/>
          </p:nvPr>
        </p:nvSpPr>
        <p:spPr>
          <a:xfrm>
            <a:off x="1052550" y="1996600"/>
            <a:ext cx="7038900" cy="1056000"/>
          </a:xfrm>
          <a:prstGeom prst="rect">
            <a:avLst/>
          </a:prstGeom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 u="sng"/>
              <a:t>$16,119.00</a:t>
            </a:r>
            <a:endParaRPr b="1" sz="4000" u="sng"/>
          </a:p>
          <a:p>
            <a:pPr indent="0" lvl="0" marL="0" rtl="0" algn="ctr">
              <a:lnSpc>
                <a:spcPct val="1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4000" u="sng"/>
              <a:t>_____________</a:t>
            </a:r>
            <a:endParaRPr b="1" sz="4000" u="sng"/>
          </a:p>
        </p:txBody>
      </p:sp>
      <p:pic>
        <p:nvPicPr>
          <p:cNvPr id="240" name="Google Shape;24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623550"/>
            <a:ext cx="2519950" cy="25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4050" y="2683750"/>
            <a:ext cx="2519950" cy="251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NPV</a:t>
            </a:r>
            <a:endParaRPr/>
          </a:p>
        </p:txBody>
      </p:sp>
      <p:pic>
        <p:nvPicPr>
          <p:cNvPr id="247" name="Google Shape;24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675" y="3588625"/>
            <a:ext cx="3433150" cy="114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0"/>
          <p:cNvSpPr txBox="1"/>
          <p:nvPr/>
        </p:nvSpPr>
        <p:spPr>
          <a:xfrm>
            <a:off x="2218225" y="1109100"/>
            <a:ext cx="269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9" name="Google Shape;24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0575" y="3588925"/>
            <a:ext cx="3634100" cy="114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47613" y="1880188"/>
            <a:ext cx="3538675" cy="113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1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we cover?</a:t>
            </a:r>
            <a:endParaRPr/>
          </a:p>
        </p:txBody>
      </p:sp>
      <p:sp>
        <p:nvSpPr>
          <p:cNvPr id="256" name="Google Shape;256;p3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Problem Statement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Business Case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System Requirements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PMS &amp; CMS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Prototypes</a:t>
            </a:r>
            <a:endParaRPr sz="16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 u="sng"/>
              <a:t>$16,119.00</a:t>
            </a:r>
            <a:endParaRPr sz="2200" u="sng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Problem Statement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Business Case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System Requirements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PMS &amp; CMS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ERD &amp; Window Navigation Diagram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Prototypes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Feasibility &amp; NPV</a:t>
            </a:r>
            <a:endParaRPr sz="1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for your time!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pic>
        <p:nvPicPr>
          <p:cNvPr id="262" name="Google Shape;262;p32"/>
          <p:cNvPicPr preferRelativeResize="0"/>
          <p:nvPr/>
        </p:nvPicPr>
        <p:blipFill rotWithShape="1">
          <a:blip r:embed="rId3">
            <a:alphaModFix/>
          </a:blip>
          <a:srcRect b="34034" l="0" r="0" t="31880"/>
          <a:stretch/>
        </p:blipFill>
        <p:spPr>
          <a:xfrm>
            <a:off x="2754225" y="1767800"/>
            <a:ext cx="6389763" cy="21780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63" name="Google Shape;26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600" y="1767800"/>
            <a:ext cx="2496800" cy="217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/>
              <a:t>Problem</a:t>
            </a:r>
            <a:r>
              <a:rPr b="1" lang="en" sz="3000"/>
              <a:t> </a:t>
            </a:r>
            <a:r>
              <a:rPr b="1" lang="en" sz="3200"/>
              <a:t>Statement</a:t>
            </a:r>
            <a:endParaRPr b="1" sz="3000"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 sz="1600"/>
              <a:t>Financial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organization needs a secure and accessible way to collect and track revenue streams.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 sz="1600"/>
              <a:t>Volunteers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organization needs a secure and accessible way to track and organize participant information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 sz="1600"/>
              <a:t>Organization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Thompson Project currently keeps all records on paper without any significant file/data keeping structure.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 sz="1600"/>
              <a:t>Outreach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organization currently lacks the ability to have simple community interactions through social media. The organization also does not currently hold a stable contact for potential partnerships, volunteers, donors, etc.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/>
              <a:t>Business</a:t>
            </a:r>
            <a:r>
              <a:rPr lang="en" sz="3300"/>
              <a:t> </a:t>
            </a:r>
            <a:r>
              <a:rPr b="1" lang="en" sz="3400"/>
              <a:t>Case</a:t>
            </a:r>
            <a:endParaRPr sz="3300"/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1366825" y="14150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Goal </a:t>
            </a:r>
            <a:r>
              <a:rPr lang="en" sz="1800"/>
              <a:t>- To create a website that enables the Thompson project to engage volunteers, inform community, and ultimately mentor more clients</a:t>
            </a:r>
            <a:endParaRPr sz="18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/>
              <a:t>Limitations</a:t>
            </a:r>
            <a:r>
              <a:rPr lang="en" sz="1800"/>
              <a:t> - Lack of technical experience, proper equipment, and inability to scale rapidly </a:t>
            </a:r>
            <a:endParaRPr sz="18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/>
              <a:t>Approach</a:t>
            </a:r>
            <a:r>
              <a:rPr lang="en" sz="1800"/>
              <a:t> - Develop website with various process functions, and enable easier tracking of business processes. Project to be delivered by April 1.</a:t>
            </a:r>
            <a:endParaRPr sz="18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800"/>
              <a:t>Benefits</a:t>
            </a:r>
            <a:r>
              <a:rPr lang="en" sz="1800"/>
              <a:t> - Greater involvement from community and additional funding to mentor more children across the region. Easier management of data and personnel.</a:t>
            </a:r>
            <a:endParaRPr sz="1800"/>
          </a:p>
        </p:txBody>
      </p: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100"/>
                                        <p:tgtEl>
                                          <p:spTgt spid="1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100"/>
                                        <p:tgtEl>
                                          <p:spTgt spid="1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100"/>
                                        <p:tgtEl>
                                          <p:spTgt spid="1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100"/>
                                        <p:tgtEl>
                                          <p:spTgt spid="1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type="title"/>
          </p:nvPr>
        </p:nvSpPr>
        <p:spPr>
          <a:xfrm>
            <a:off x="1297500" y="695050"/>
            <a:ext cx="7038900" cy="6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System Requirements</a:t>
            </a:r>
            <a:endParaRPr sz="2600"/>
          </a:p>
        </p:txBody>
      </p:sp>
      <p:sp>
        <p:nvSpPr>
          <p:cNvPr id="160" name="Google Shape;160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System will:</a:t>
            </a:r>
            <a:endParaRPr sz="15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Possess detailed and complete backups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Possess recovery features from backups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Contain a database of mentors, mentees, and administrators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Have ability to edit website content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Be able to efficiently process payments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Have capability to edit database entities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Have capability of doing background checks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System will be able to conduct Title IX training  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/>
              <a:t>*only the most important requirements are listed</a:t>
            </a:r>
            <a:endParaRPr sz="1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type="title"/>
          </p:nvPr>
        </p:nvSpPr>
        <p:spPr>
          <a:xfrm>
            <a:off x="1297500" y="5461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PMS and CMS: Wild Apricot</a:t>
            </a:r>
            <a:endParaRPr b="1"/>
          </a:p>
        </p:txBody>
      </p:sp>
      <p:sp>
        <p:nvSpPr>
          <p:cNvPr id="166" name="Google Shape;166;p18"/>
          <p:cNvSpPr txBox="1"/>
          <p:nvPr>
            <p:ph idx="1" type="body"/>
          </p:nvPr>
        </p:nvSpPr>
        <p:spPr>
          <a:xfrm>
            <a:off x="346600" y="1678475"/>
            <a:ext cx="2509500" cy="23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This provider is focused on </a:t>
            </a:r>
            <a:r>
              <a:rPr b="1" lang="en"/>
              <a:t>Nonprofits</a:t>
            </a:r>
            <a:r>
              <a:rPr b="1" lang="en"/>
              <a:t>, and integrates the database, CMS, and PMS into one wrapped package. This,  </a:t>
            </a:r>
            <a:r>
              <a:rPr b="1" lang="en"/>
              <a:t>coupled</a:t>
            </a:r>
            <a:r>
              <a:rPr b="1" lang="en"/>
              <a:t> with fully available support staff makes it the perfect fit.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sp>
        <p:nvSpPr>
          <p:cNvPr id="167" name="Google Shape;167;p18"/>
          <p:cNvSpPr txBox="1"/>
          <p:nvPr/>
        </p:nvSpPr>
        <p:spPr>
          <a:xfrm>
            <a:off x="3077775" y="1678475"/>
            <a:ext cx="55593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Affordable Content Management System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Starts with a free plan and scales as you grow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Includes use of Wild Apricot’s Payment Management System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Payments will be seamless with CMS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Includes tools and content specifically created for Non-Profits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Includes a database system that syncs with PMS system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Includes email system for user engagement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8" name="Google Shape;16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600" y="4018175"/>
            <a:ext cx="3128150" cy="81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ERD Overview</a:t>
            </a:r>
            <a:endParaRPr/>
          </a:p>
        </p:txBody>
      </p:sp>
      <p:pic>
        <p:nvPicPr>
          <p:cNvPr id="174" name="Google Shape;17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5725" y="856950"/>
            <a:ext cx="5937300" cy="4191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Window Navigation Diagram</a:t>
            </a:r>
            <a:endParaRPr/>
          </a:p>
        </p:txBody>
      </p:sp>
      <p:pic>
        <p:nvPicPr>
          <p:cNvPr id="180" name="Google Shape;18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3375" y="838650"/>
            <a:ext cx="5457250" cy="417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Prototypes</a:t>
            </a:r>
            <a:endParaRPr/>
          </a:p>
        </p:txBody>
      </p:sp>
      <p:sp>
        <p:nvSpPr>
          <p:cNvPr id="186" name="Google Shape;186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Home Page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About Us Page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Volunteer Form Page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Donation Pages</a:t>
            </a:r>
            <a:endParaRPr sz="21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